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80" r:id="rId3"/>
    <p:sldId id="281" r:id="rId4"/>
    <p:sldId id="259" r:id="rId5"/>
    <p:sldId id="260" r:id="rId6"/>
    <p:sldId id="282" r:id="rId7"/>
    <p:sldId id="261" r:id="rId8"/>
    <p:sldId id="286" r:id="rId9"/>
    <p:sldId id="283" r:id="rId10"/>
    <p:sldId id="262" r:id="rId11"/>
    <p:sldId id="274" r:id="rId12"/>
    <p:sldId id="275" r:id="rId13"/>
    <p:sldId id="284" r:id="rId14"/>
    <p:sldId id="285" r:id="rId15"/>
    <p:sldId id="278" r:id="rId16"/>
  </p:sldIdLst>
  <p:sldSz cx="9144000" cy="6858000" type="screen4x3"/>
  <p:notesSz cx="6888163" cy="10021888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57" userDrawn="1">
          <p15:clr>
            <a:srgbClr val="A4A3A4"/>
          </p15:clr>
        </p15:guide>
        <p15:guide id="2" pos="217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3FC2"/>
    <a:srgbClr val="003366"/>
    <a:srgbClr val="C7CDD7"/>
    <a:srgbClr val="000066"/>
    <a:srgbClr val="327FBE"/>
    <a:srgbClr val="E5F6FB"/>
    <a:srgbClr val="AFF7FF"/>
    <a:srgbClr val="D1FBFF"/>
    <a:srgbClr val="0091FE"/>
    <a:srgbClr val="5D9F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64" autoAdjust="0"/>
    <p:restoredTop sz="99645" autoAdjust="0"/>
  </p:normalViewPr>
  <p:slideViewPr>
    <p:cSldViewPr>
      <p:cViewPr>
        <p:scale>
          <a:sx n="119" d="100"/>
          <a:sy n="119" d="100"/>
        </p:scale>
        <p:origin x="-11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3306" y="90"/>
      </p:cViewPr>
      <p:guideLst>
        <p:guide orient="horz" pos="3157"/>
        <p:guide pos="217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84013" cy="501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31" tIns="46315" rIns="92631" bIns="46315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2542" y="0"/>
            <a:ext cx="2984013" cy="501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31" tIns="46315" rIns="92631" bIns="4631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518630"/>
            <a:ext cx="2984013" cy="501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31" tIns="46315" rIns="92631" bIns="46315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2542" y="9518630"/>
            <a:ext cx="2984013" cy="501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31" tIns="46315" rIns="92631" bIns="4631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31564FD-EDA2-4CF7-B7C8-B139DEF369A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07614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84013" cy="501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31" tIns="46315" rIns="92631" bIns="46315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2542" y="0"/>
            <a:ext cx="2984013" cy="501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31" tIns="46315" rIns="92631" bIns="4631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8213" y="752475"/>
            <a:ext cx="5011737" cy="37576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495" y="4760116"/>
            <a:ext cx="5511174" cy="4510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31" tIns="46315" rIns="92631" bIns="463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518630"/>
            <a:ext cx="2984013" cy="501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31" tIns="46315" rIns="92631" bIns="46315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2542" y="9518630"/>
            <a:ext cx="2984013" cy="501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31" tIns="46315" rIns="92631" bIns="4631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3789B97-B078-4C19-A9CB-8DDBE29C8B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50970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84784"/>
            <a:ext cx="8328047" cy="5144830"/>
          </a:xfrm>
          <a:prstGeom prst="rect">
            <a:avLst/>
          </a:prstGeom>
        </p:spPr>
      </p:pic>
      <p:pic>
        <p:nvPicPr>
          <p:cNvPr id="11" name="Picture 2" descr="D:\Work\Bachti\!!!ВНУТРЕННИЕ\декабрь\презентация\gerb_obl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19" y="121714"/>
            <a:ext cx="868070" cy="93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10007" y="1484784"/>
            <a:ext cx="71743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ru-RU" sz="6000" kern="1200" baseline="0" dirty="0">
                <a:solidFill>
                  <a:srgbClr val="3B4555"/>
                </a:solidFill>
                <a:latin typeface="Futura PT Medium" pitchFamily="34" charset="-52"/>
                <a:ea typeface="+mn-ea"/>
                <a:cs typeface="+mn-cs"/>
              </a:defRPr>
            </a:lvl1pPr>
          </a:lstStyle>
          <a:p>
            <a:pPr lvl="0" defTabSz="396000"/>
            <a:r>
              <a:rPr lang="ru-RU" dirty="0" smtClean="0"/>
              <a:t>Название проекта</a:t>
            </a:r>
            <a:endParaRPr lang="ru-RU" dirty="0"/>
          </a:p>
        </p:txBody>
      </p:sp>
      <p:sp>
        <p:nvSpPr>
          <p:cNvPr id="16" name="Текст 2"/>
          <p:cNvSpPr>
            <a:spLocks noGrp="1"/>
          </p:cNvSpPr>
          <p:nvPr>
            <p:ph idx="1" hasCustomPrompt="1"/>
          </p:nvPr>
        </p:nvSpPr>
        <p:spPr>
          <a:xfrm>
            <a:off x="891105" y="3594393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ru-RU" sz="2400" dirty="0" smtClean="0">
                <a:solidFill>
                  <a:srgbClr val="3B4555"/>
                </a:solidFill>
                <a:latin typeface="Futura PT Book" pitchFamily="34" charset="-52"/>
              </a:defRPr>
            </a:lvl1pPr>
            <a:lvl2pPr>
              <a:defRPr lang="ru-RU" dirty="0" smtClean="0">
                <a:latin typeface="Arial" charset="0"/>
              </a:defRPr>
            </a:lvl2pPr>
            <a:lvl3pPr>
              <a:defRPr lang="ru-RU" dirty="0" smtClean="0">
                <a:latin typeface="Arial" charset="0"/>
              </a:defRPr>
            </a:lvl3pPr>
            <a:lvl4pPr>
              <a:defRPr lang="ru-RU" dirty="0" smtClean="0">
                <a:latin typeface="Arial" charset="0"/>
              </a:defRPr>
            </a:lvl4pPr>
            <a:lvl5pPr>
              <a:defRPr lang="ru-RU" dirty="0">
                <a:latin typeface="Arial" charset="0"/>
              </a:defRPr>
            </a:lvl5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Автор</a:t>
            </a:r>
          </a:p>
        </p:txBody>
      </p:sp>
      <p:sp>
        <p:nvSpPr>
          <p:cNvPr id="17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2051720" y="121714"/>
            <a:ext cx="1008112" cy="10418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Логотип ведомства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7788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pic>
        <p:nvPicPr>
          <p:cNvPr id="5" name="Picture 2" descr="D:\Work\Bachti\!!!ВНУТРЕННИЕ\декабрь\презентация\фотозона размер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649" y="121714"/>
            <a:ext cx="1176868" cy="931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72981" y="760348"/>
            <a:ext cx="36299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ru-RU" sz="3200" kern="1200" dirty="0">
                <a:solidFill>
                  <a:srgbClr val="3B4555"/>
                </a:solidFill>
                <a:latin typeface="Futura PT Medium" pitchFamily="34" charset="-52"/>
                <a:ea typeface="+mn-ea"/>
                <a:cs typeface="+mn-cs"/>
              </a:defRPr>
            </a:lvl1pPr>
          </a:lstStyle>
          <a:p>
            <a:r>
              <a:rPr lang="ru-RU" sz="3200" dirty="0" smtClean="0">
                <a:solidFill>
                  <a:srgbClr val="3B4555"/>
                </a:solidFill>
                <a:latin typeface="Futura PT Medium" pitchFamily="34" charset="-52"/>
              </a:rPr>
              <a:t>Заголовок слайда</a:t>
            </a:r>
            <a:endParaRPr lang="ru-RU" sz="3200" dirty="0">
              <a:solidFill>
                <a:srgbClr val="3B4555"/>
              </a:solidFill>
              <a:latin typeface="Futura PT Medium" pitchFamily="34" charset="-52"/>
            </a:endParaRPr>
          </a:p>
        </p:txBody>
      </p:sp>
      <p:sp>
        <p:nvSpPr>
          <p:cNvPr id="13" name="Текст 2"/>
          <p:cNvSpPr>
            <a:spLocks noGrp="1"/>
          </p:cNvSpPr>
          <p:nvPr>
            <p:ph idx="1" hasCustomPrompt="1"/>
          </p:nvPr>
        </p:nvSpPr>
        <p:spPr>
          <a:xfrm>
            <a:off x="899592" y="1556792"/>
            <a:ext cx="78034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ru-RU" sz="2400" dirty="0" smtClean="0">
                <a:solidFill>
                  <a:srgbClr val="3B4555"/>
                </a:solidFill>
                <a:latin typeface="Futura PT Book" pitchFamily="34" charset="-52"/>
              </a:defRPr>
            </a:lvl1pPr>
            <a:lvl2pPr>
              <a:defRPr lang="ru-RU" dirty="0" smtClean="0">
                <a:latin typeface="Arial" charset="0"/>
              </a:defRPr>
            </a:lvl2pPr>
            <a:lvl3pPr>
              <a:defRPr lang="ru-RU" dirty="0" smtClean="0">
                <a:latin typeface="Arial" charset="0"/>
              </a:defRPr>
            </a:lvl3pPr>
            <a:lvl4pPr>
              <a:defRPr lang="ru-RU" dirty="0" smtClean="0">
                <a:latin typeface="Arial" charset="0"/>
              </a:defRPr>
            </a:lvl4pPr>
            <a:lvl5pPr>
              <a:defRPr lang="ru-RU" dirty="0">
                <a:latin typeface="Arial" charset="0"/>
              </a:defRPr>
            </a:lvl5pPr>
          </a:lstStyle>
          <a:p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Текст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endParaRPr lang="ru-RU" sz="2400" dirty="0" smtClean="0">
              <a:solidFill>
                <a:srgbClr val="3B4555"/>
              </a:solidFill>
              <a:latin typeface="Futura PT Book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206547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jpeg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44824"/>
            <a:ext cx="7174361" cy="646331"/>
          </a:xfrm>
        </p:spPr>
        <p:txBody>
          <a:bodyPr/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«Организация процесса подготовки к занятиям по физической культуре в старших группах»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56992"/>
            <a:ext cx="4645024" cy="1040285"/>
          </a:xfrm>
        </p:spPr>
        <p:txBody>
          <a:bodyPr/>
          <a:lstStyle/>
          <a:p>
            <a:pPr marL="0" indent="0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Руководитель проекта: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Черных М.Е. старший воспитатель , </a:t>
            </a:r>
          </a:p>
          <a:p>
            <a:pPr marL="0" indent="0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Команда проекта: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Щербакова Н.А. воспитатель,</a:t>
            </a:r>
          </a:p>
          <a:p>
            <a:pPr marL="0" indent="0">
              <a:buNone/>
            </a:pP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Великанова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Е.С.-учитель-дефектолог.</a:t>
            </a: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2339752" y="332656"/>
            <a:ext cx="5112568" cy="824841"/>
          </a:xfrm>
        </p:spPr>
        <p:txBody>
          <a:bodyPr/>
          <a:lstStyle/>
          <a:p>
            <a:pPr marL="0" indent="0" algn="ctr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</a:t>
            </a:r>
          </a:p>
          <a:p>
            <a:pPr marL="0" indent="0" algn="ctr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образовательное учреждение </a:t>
            </a:r>
          </a:p>
          <a:p>
            <a:pPr marL="0" indent="0" algn="ctr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«Детский сад № 223»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32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6020" y="260648"/>
            <a:ext cx="4849726" cy="584775"/>
          </a:xfrm>
        </p:spPr>
        <p:txBody>
          <a:bodyPr/>
          <a:lstStyle/>
          <a:p>
            <a:r>
              <a:rPr lang="ru-RU" dirty="0" smtClean="0"/>
              <a:t>Достигнутые результаты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5442470"/>
              </p:ext>
            </p:extLst>
          </p:nvPr>
        </p:nvGraphicFramePr>
        <p:xfrm>
          <a:off x="646659" y="1248092"/>
          <a:ext cx="7885781" cy="21420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71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2258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3785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8756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383FC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r>
                        <a:rPr lang="ru-RU" sz="1200" dirty="0" smtClean="0">
                          <a:solidFill>
                            <a:srgbClr val="383FC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цели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rgbClr val="383FC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ru-RU" sz="1200" dirty="0" err="1" smtClean="0">
                          <a:solidFill>
                            <a:srgbClr val="383FC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ед.изм</a:t>
                      </a:r>
                      <a:r>
                        <a:rPr lang="ru-RU" sz="1200" dirty="0" smtClean="0">
                          <a:solidFill>
                            <a:srgbClr val="383FC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200" dirty="0">
                        <a:solidFill>
                          <a:srgbClr val="383FC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383FC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Текущий показатель</a:t>
                      </a:r>
                      <a:endParaRPr lang="ru-RU" sz="1200" dirty="0">
                        <a:solidFill>
                          <a:srgbClr val="383FC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383FC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Целевой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rgbClr val="383FC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lang="ru-RU" sz="1200" dirty="0">
                        <a:solidFill>
                          <a:srgbClr val="383FC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383FC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Полученный </a:t>
                      </a:r>
                      <a:r>
                        <a:rPr lang="ru-RU" sz="1200" dirty="0" smtClean="0">
                          <a:solidFill>
                            <a:srgbClr val="383FC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результат, эффект</a:t>
                      </a:r>
                      <a:endParaRPr lang="ru-RU" sz="1200" dirty="0">
                        <a:solidFill>
                          <a:srgbClr val="383FC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81099">
                <a:tc>
                  <a:txBody>
                    <a:bodyPr/>
                    <a:lstStyle/>
                    <a:p>
                      <a:r>
                        <a:rPr lang="ru-RU" sz="1200" b="0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 Одевание на прогулку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kern="1200" dirty="0" smtClean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kern="1200" dirty="0" smtClean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 Уровень самостоятельности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kern="1200" dirty="0" smtClean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kern="1200" dirty="0" smtClean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 минут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kern="1200" dirty="0" smtClean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Ребенок одевается самостоятельно, оказываемая помощь со стороны взрослого эпизодичная</a:t>
                      </a:r>
                      <a:endParaRPr lang="ru-RU" sz="1200" b="0" kern="1200" dirty="0" smtClean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 минут</a:t>
                      </a:r>
                    </a:p>
                    <a:p>
                      <a:pPr marL="0" algn="ctr" defTabSz="914400" rtl="0" eaLnBrk="1" latinLnBrk="0" hangingPunct="1"/>
                      <a:endParaRPr lang="ru-RU" sz="1200" b="0" kern="1200" dirty="0" smtClean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defTabSz="914400" rtl="0" eaLnBrk="1" latinLnBrk="0" hangingPunct="1"/>
                      <a:endParaRPr lang="ru-RU" sz="1200" b="0" kern="1200" dirty="0" smtClean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Ребенок одевается самостоятельно, без помощи взрослого</a:t>
                      </a:r>
                      <a:endParaRPr lang="ru-RU" sz="1200" b="0" kern="1200" dirty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Своевременное начатое занятие</a:t>
                      </a:r>
                      <a:endParaRPr lang="ru-RU" sz="1200" b="0" kern="1200" baseline="0" dirty="0" smtClean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defTabSz="914400" rtl="0" eaLnBrk="1" latinLnBrk="0" hangingPunct="1"/>
                      <a:endParaRPr lang="ru-RU" sz="1200" b="0" kern="1200" baseline="0" dirty="0" smtClean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defTabSz="914400" rtl="0" eaLnBrk="1" latinLnBrk="0" hangingPunct="1"/>
                      <a:endParaRPr lang="ru-RU" sz="1200" b="0" kern="1200" baseline="0" dirty="0" smtClean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654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6020" y="260648"/>
            <a:ext cx="4849726" cy="584775"/>
          </a:xfrm>
        </p:spPr>
        <p:txBody>
          <a:bodyPr/>
          <a:lstStyle/>
          <a:p>
            <a:r>
              <a:rPr lang="ru-RU" dirty="0" smtClean="0"/>
              <a:t>Достигнутые результаты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0650156"/>
              </p:ext>
            </p:extLst>
          </p:nvPr>
        </p:nvGraphicFramePr>
        <p:xfrm>
          <a:off x="1331640" y="1397000"/>
          <a:ext cx="6696744" cy="408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4186">
                  <a:extLst>
                    <a:ext uri="{9D8B030D-6E8A-4147-A177-3AD203B41FA5}">
                      <a16:colId xmlns:a16="http://schemas.microsoft.com/office/drawing/2014/main" xmlns="" val="3277126163"/>
                    </a:ext>
                  </a:extLst>
                </a:gridCol>
                <a:gridCol w="1674186">
                  <a:extLst>
                    <a:ext uri="{9D8B030D-6E8A-4147-A177-3AD203B41FA5}">
                      <a16:colId xmlns:a16="http://schemas.microsoft.com/office/drawing/2014/main" xmlns="" val="1963291049"/>
                    </a:ext>
                  </a:extLst>
                </a:gridCol>
                <a:gridCol w="1674186">
                  <a:extLst>
                    <a:ext uri="{9D8B030D-6E8A-4147-A177-3AD203B41FA5}">
                      <a16:colId xmlns:a16="http://schemas.microsoft.com/office/drawing/2014/main" xmlns="" val="1704665168"/>
                    </a:ext>
                  </a:extLst>
                </a:gridCol>
                <a:gridCol w="1674186">
                  <a:extLst>
                    <a:ext uri="{9D8B030D-6E8A-4147-A177-3AD203B41FA5}">
                      <a16:colId xmlns:a16="http://schemas.microsoft.com/office/drawing/2014/main" xmlns="" val="35603572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383FC2"/>
                          </a:solidFill>
                        </a:rPr>
                        <a:t>Цель</a:t>
                      </a:r>
                      <a:endParaRPr lang="ru-RU" b="1" dirty="0">
                        <a:solidFill>
                          <a:srgbClr val="383FC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383FC2"/>
                          </a:solidFill>
                        </a:rPr>
                        <a:t>Число, месяц</a:t>
                      </a:r>
                      <a:endParaRPr lang="ru-RU" b="1" dirty="0">
                        <a:solidFill>
                          <a:srgbClr val="383FC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383FC2"/>
                          </a:solidFill>
                        </a:rPr>
                        <a:t>Текущий результат</a:t>
                      </a:r>
                      <a:endParaRPr lang="ru-RU" b="1" dirty="0">
                        <a:solidFill>
                          <a:srgbClr val="383FC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383FC2"/>
                          </a:solidFill>
                        </a:rPr>
                        <a:t>Целевой показатель</a:t>
                      </a:r>
                      <a:endParaRPr lang="ru-RU" b="1" dirty="0">
                        <a:solidFill>
                          <a:srgbClr val="383FC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533723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Одевание на физкультуру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9 января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10 минут</a:t>
                      </a:r>
                    </a:p>
                    <a:p>
                      <a:pPr algn="ctr"/>
                      <a:endParaRPr lang="ru-RU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5 минут</a:t>
                      </a:r>
                    </a:p>
                    <a:p>
                      <a:pPr algn="ctr"/>
                      <a:endParaRPr lang="ru-RU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658768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3 февраля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9 минут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5 минут</a:t>
                      </a:r>
                    </a:p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12578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2 марта</a:t>
                      </a:r>
                    </a:p>
                    <a:p>
                      <a:pPr algn="ctr"/>
                      <a:endParaRPr lang="ru-RU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1 апреля</a:t>
                      </a:r>
                    </a:p>
                    <a:p>
                      <a:pPr algn="ctr"/>
                      <a:endParaRPr lang="ru-RU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4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мая</a:t>
                      </a:r>
                    </a:p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8 минут</a:t>
                      </a:r>
                    </a:p>
                    <a:p>
                      <a:pPr algn="ctr"/>
                      <a:endParaRPr lang="ru-RU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6,5 минут</a:t>
                      </a:r>
                    </a:p>
                    <a:p>
                      <a:pPr algn="ctr"/>
                      <a:endParaRPr lang="ru-RU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5 минут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5 минут</a:t>
                      </a:r>
                    </a:p>
                    <a:p>
                      <a:pPr algn="ctr"/>
                      <a:endParaRPr lang="ru-RU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5 минут</a:t>
                      </a:r>
                    </a:p>
                    <a:p>
                      <a:pPr algn="ctr"/>
                      <a:endParaRPr lang="ru-RU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5 минут</a:t>
                      </a:r>
                    </a:p>
                    <a:p>
                      <a:pPr algn="ctr"/>
                      <a:endParaRPr lang="ru-RU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543698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861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251937"/>
            <a:ext cx="4849726" cy="584775"/>
          </a:xfrm>
        </p:spPr>
        <p:txBody>
          <a:bodyPr/>
          <a:lstStyle/>
          <a:p>
            <a:r>
              <a:rPr lang="ru-RU" dirty="0"/>
              <a:t>Достигнутые результаты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1268760"/>
            <a:ext cx="74888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Tx/>
              <a:buAutoNum type="arabicPeriod"/>
            </a:pP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Занятие начинается во время без задержек</a:t>
            </a:r>
          </a:p>
          <a:p>
            <a:pPr marL="342900" indent="-342900" algn="just">
              <a:buFontTx/>
              <a:buAutoNum type="arabicPeriod"/>
            </a:pP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Дети самостоятельно и быстро одеваются на физкультуру</a:t>
            </a:r>
          </a:p>
          <a:p>
            <a:pPr marL="342900" indent="-342900" algn="just">
              <a:buFontTx/>
              <a:buAutoNum type="arabicPeriod"/>
            </a:pP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Сократились лишние перемещения по приемной</a:t>
            </a:r>
          </a:p>
          <a:p>
            <a:pPr marL="342900" indent="-342900" algn="just">
              <a:buFontTx/>
              <a:buAutoNum type="arabicPeriod"/>
            </a:pP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Дети стали одеваться приблизительно в одном темпе</a:t>
            </a:r>
          </a:p>
          <a:p>
            <a:pPr marL="342900" indent="-342900" algn="just">
              <a:buFontTx/>
              <a:buAutoNum type="arabicPeriod"/>
            </a:pP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Дети самостоятельно и аккуратно складывают вещи в шкаф, следовательно при последующем одевании знают что где лежит</a:t>
            </a:r>
          </a:p>
          <a:p>
            <a:pPr marL="342900" indent="-342900" algn="just">
              <a:buFontTx/>
              <a:buAutoNum type="arabicPeriod"/>
            </a:pPr>
            <a:endParaRPr lang="ru-RU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Tx/>
              <a:buAutoNum type="arabicPeriod"/>
            </a:pPr>
            <a:endParaRPr lang="ru-RU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Tx/>
              <a:buAutoNum type="arabicPeriod"/>
            </a:pPr>
            <a:endParaRPr lang="ru-RU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Tx/>
              <a:buAutoNum type="arabicPeriod"/>
            </a:pPr>
            <a:endParaRPr lang="ru-RU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Tx/>
              <a:buAutoNum type="arabicPeriod"/>
            </a:pPr>
            <a:endParaRPr lang="ru-RU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69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6632521" cy="1077218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Визуализация 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(фотографии «Было» – «Стало»)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0004" y="1890000"/>
            <a:ext cx="4380638" cy="32854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01970" y="2402886"/>
            <a:ext cx="4464496" cy="33483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5791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088542" y="116632"/>
            <a:ext cx="4686668" cy="1077218"/>
          </a:xfrm>
        </p:spPr>
        <p:txBody>
          <a:bodyPr/>
          <a:lstStyle/>
          <a:p>
            <a:r>
              <a:rPr lang="ru-RU" dirty="0" smtClean="0"/>
              <a:t>Визуализация </a:t>
            </a:r>
            <a:br>
              <a:rPr lang="ru-RU" dirty="0" smtClean="0"/>
            </a:br>
            <a:r>
              <a:rPr lang="ru-RU" dirty="0" smtClean="0"/>
              <a:t>(фотографии «Стало») 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8533" y="2753090"/>
            <a:ext cx="4248472" cy="3186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01287" y="2796799"/>
            <a:ext cx="4248472" cy="30989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2316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396640" y="116632"/>
            <a:ext cx="4070473" cy="1077218"/>
          </a:xfrm>
        </p:spPr>
        <p:txBody>
          <a:bodyPr/>
          <a:lstStyle/>
          <a:p>
            <a:r>
              <a:rPr lang="ru-RU" dirty="0"/>
              <a:t>Результаты проекта.</a:t>
            </a:r>
            <a:br>
              <a:rPr lang="ru-RU" dirty="0"/>
            </a:br>
            <a:endParaRPr lang="ru-RU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043608" y="1628800"/>
            <a:ext cx="772663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sz="3200" kern="1200" dirty="0">
                <a:solidFill>
                  <a:srgbClr val="3B4555"/>
                </a:solidFill>
                <a:latin typeface="Futura PT Medium" pitchFamily="34" charset="-52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Сокращение времени одевания и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своевременное начало занятия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Упорядоченное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расположение вещей в кабинках.</a:t>
            </a:r>
          </a:p>
          <a:p>
            <a:pPr algn="l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Стандартизация ежедневных операций одевания и раздевания.</a:t>
            </a:r>
          </a:p>
          <a:p>
            <a:pPr algn="l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Повышение удовлетворенности родителей качеством оказываемых в ДОУ услуг.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90708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404665"/>
            <a:ext cx="3467616" cy="648072"/>
          </a:xfrm>
        </p:spPr>
        <p:txBody>
          <a:bodyPr/>
          <a:lstStyle/>
          <a:p>
            <a:r>
              <a:rPr lang="ru-RU" dirty="0"/>
              <a:t>Паспорт проекта</a:t>
            </a: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7318804"/>
              </p:ext>
            </p:extLst>
          </p:nvPr>
        </p:nvGraphicFramePr>
        <p:xfrm>
          <a:off x="175418" y="1052737"/>
          <a:ext cx="8793163" cy="4949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Документ" r:id="rId3" imgW="10481309" imgH="6721297" progId="Word.Document.12">
                  <p:embed/>
                </p:oleObj>
              </mc:Choice>
              <mc:Fallback>
                <p:oleObj name="Документ" r:id="rId3" imgW="10481309" imgH="672129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5418" y="1052737"/>
                        <a:ext cx="8793163" cy="4949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50" name="Picture 2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" t="5801" r="1369" b="2087"/>
          <a:stretch/>
        </p:blipFill>
        <p:spPr bwMode="auto">
          <a:xfrm>
            <a:off x="470747" y="1052736"/>
            <a:ext cx="8208167" cy="5396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010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6492" y="188640"/>
            <a:ext cx="3467616" cy="584775"/>
          </a:xfrm>
        </p:spPr>
        <p:txBody>
          <a:bodyPr/>
          <a:lstStyle/>
          <a:p>
            <a:r>
              <a:rPr lang="ru-RU" dirty="0"/>
              <a:t>Команда проекта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725144"/>
            <a:ext cx="1159948" cy="1159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143088" y="1727909"/>
            <a:ext cx="4525256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115000"/>
              </a:lnSpc>
            </a:pPr>
            <a:r>
              <a:rPr lang="ru-RU" sz="1400" b="1" dirty="0" smtClean="0">
                <a:solidFill>
                  <a:srgbClr val="002060"/>
                </a:solidFill>
              </a:rPr>
              <a:t>Черных Марина </a:t>
            </a:r>
            <a:r>
              <a:rPr lang="ru-RU" sz="1400" b="1" dirty="0" smtClean="0">
                <a:solidFill>
                  <a:srgbClr val="002060"/>
                </a:solidFill>
              </a:rPr>
              <a:t>Евгеньевна  – </a:t>
            </a:r>
          </a:p>
          <a:p>
            <a:pPr lvl="0" algn="l">
              <a:lnSpc>
                <a:spcPct val="115000"/>
              </a:lnSpc>
            </a:pPr>
            <a:r>
              <a:rPr lang="ru-RU" sz="1400" b="1" dirty="0" smtClean="0">
                <a:solidFill>
                  <a:srgbClr val="002060"/>
                </a:solidFill>
              </a:rPr>
              <a:t>старший </a:t>
            </a:r>
            <a:r>
              <a:rPr lang="ru-RU" sz="1400" b="1" dirty="0" smtClean="0">
                <a:solidFill>
                  <a:srgbClr val="002060"/>
                </a:solidFill>
              </a:rPr>
              <a:t>воспитатель, руководитель проекта</a:t>
            </a:r>
            <a:endParaRPr lang="ru-RU" sz="14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805316" y="3569047"/>
            <a:ext cx="3600400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115000"/>
              </a:lnSpc>
            </a:pPr>
            <a:r>
              <a:rPr lang="ru-RU" sz="1400" b="1" dirty="0" smtClean="0">
                <a:solidFill>
                  <a:srgbClr val="002060"/>
                </a:solidFill>
              </a:rPr>
              <a:t>Щербакова Наталья Александровна -воспитатель</a:t>
            </a:r>
            <a:endParaRPr lang="ru-RU" sz="14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626132" y="5297239"/>
            <a:ext cx="3600400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115000"/>
              </a:lnSpc>
            </a:pPr>
            <a:r>
              <a:rPr lang="ru-RU" sz="1400" b="1" dirty="0" smtClean="0">
                <a:solidFill>
                  <a:srgbClr val="002060"/>
                </a:solidFill>
              </a:rPr>
              <a:t>Великанова Елена Сергеевна – учитель-дефектолог</a:t>
            </a:r>
            <a:endParaRPr lang="ru-RU" sz="14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79" y="2996952"/>
            <a:ext cx="1159948" cy="1159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430" y="1180841"/>
            <a:ext cx="1159948" cy="1159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710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079310" cy="584775"/>
          </a:xfrm>
        </p:spPr>
        <p:txBody>
          <a:bodyPr/>
          <a:lstStyle/>
          <a:p>
            <a:r>
              <a:rPr lang="ru-RU" dirty="0" smtClean="0"/>
              <a:t>Карта текущего состояния процесса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70617" y="1458958"/>
            <a:ext cx="820891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lvl="0" algn="just"/>
            <a:endParaRPr lang="ru-RU" sz="16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ru-RU" sz="16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 Плохая организация сбора детей на занятие по физической культуре – дети бесцельно перемещаются по приемной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lvl="0"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2. Нет порядка в шкафах у детей</a:t>
            </a:r>
          </a:p>
          <a:p>
            <a:pPr lvl="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lvl="0"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3. Отсутствует стандартизация  операций</a:t>
            </a:r>
          </a:p>
          <a:p>
            <a:pPr lvl="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lvl="0"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4. Сокращается время занятия за счет долгих «сборов»</a:t>
            </a:r>
          </a:p>
          <a:p>
            <a:pPr lvl="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299" y="2462948"/>
            <a:ext cx="639062" cy="476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120333"/>
            <a:ext cx="609602" cy="45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032" y="3587326"/>
            <a:ext cx="606081" cy="451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326" y="4424659"/>
            <a:ext cx="663423" cy="494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643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361092"/>
            <a:ext cx="5976664" cy="5154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2203" y="332656"/>
            <a:ext cx="3899594" cy="584775"/>
          </a:xfrm>
        </p:spPr>
        <p:txBody>
          <a:bodyPr/>
          <a:lstStyle/>
          <a:p>
            <a:r>
              <a:rPr lang="ru-RU" dirty="0"/>
              <a:t>Пирамида проблем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47664" y="5157192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>
                <a:solidFill>
                  <a:srgbClr val="FF0000"/>
                </a:solidFill>
                <a:cs typeface="Times New Roman" pitchFamily="18" charset="0"/>
              </a:rPr>
              <a:t>Отсутствие самостоятельности </a:t>
            </a:r>
            <a:r>
              <a:rPr lang="ru-RU" dirty="0" smtClean="0">
                <a:solidFill>
                  <a:srgbClr val="FF0000"/>
                </a:solidFill>
                <a:cs typeface="Times New Roman" pitchFamily="18" charset="0"/>
              </a:rPr>
              <a:t>и аккуратности у некоторых детей </a:t>
            </a:r>
            <a:r>
              <a:rPr lang="ru-RU" dirty="0">
                <a:solidFill>
                  <a:srgbClr val="FF0000"/>
                </a:solidFill>
                <a:cs typeface="Times New Roman" pitchFamily="18" charset="0"/>
              </a:rPr>
              <a:t>при одевании (не </a:t>
            </a:r>
            <a:r>
              <a:rPr lang="ru-RU" dirty="0" smtClean="0">
                <a:solidFill>
                  <a:srgbClr val="FF0000"/>
                </a:solidFill>
                <a:cs typeface="Times New Roman" pitchFamily="18" charset="0"/>
              </a:rPr>
              <a:t>сформирован навык)</a:t>
            </a:r>
            <a:endParaRPr lang="ru-RU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5657" y="3797019"/>
            <a:ext cx="6486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dirty="0" smtClean="0">
                <a:solidFill>
                  <a:srgbClr val="FF0000"/>
                </a:solidFill>
                <a:cs typeface="Times New Roman" pitchFamily="18" charset="0"/>
              </a:rPr>
              <a:t>              Неумение ребёнка быстро    одеваться</a:t>
            </a:r>
            <a:endParaRPr lang="ru-RU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47664" y="2068979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dirty="0" smtClean="0">
                <a:solidFill>
                  <a:srgbClr val="FF0000"/>
                </a:solidFill>
                <a:cs typeface="Times New Roman" pitchFamily="18" charset="0"/>
              </a:rPr>
              <a:t>Сокращение </a:t>
            </a:r>
            <a:r>
              <a:rPr lang="ru-RU" dirty="0">
                <a:solidFill>
                  <a:srgbClr val="FF0000"/>
                </a:solidFill>
                <a:cs typeface="Times New Roman" pitchFamily="18" charset="0"/>
              </a:rPr>
              <a:t>времени </a:t>
            </a:r>
            <a:r>
              <a:rPr lang="ru-RU" dirty="0" smtClean="0">
                <a:solidFill>
                  <a:srgbClr val="FF0000"/>
                </a:solidFill>
                <a:cs typeface="Times New Roman" pitchFamily="18" charset="0"/>
              </a:rPr>
              <a:t>занятия </a:t>
            </a:r>
            <a:r>
              <a:rPr lang="ru-RU" dirty="0">
                <a:solidFill>
                  <a:srgbClr val="FF0000"/>
                </a:solidFill>
                <a:cs typeface="Times New Roman" pitchFamily="18" charset="0"/>
              </a:rPr>
              <a:t>за счет длительных «сборов»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73" y="5461885"/>
            <a:ext cx="1800200" cy="1341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521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070655" cy="584775"/>
          </a:xfrm>
        </p:spPr>
        <p:txBody>
          <a:bodyPr/>
          <a:lstStyle/>
          <a:p>
            <a:r>
              <a:rPr lang="ru-RU" dirty="0" smtClean="0"/>
              <a:t>Карта целевого состояния процесса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58455" y="1412776"/>
            <a:ext cx="820891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Нами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разработана и внедрена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система для детей и родителей по теме одевания детей на физкультуру, привитие детям самостоятельности в самообслуживании и создания порядка в индивидуальном шкафу и в карманах для физкультурной формы.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3832" y="2996952"/>
            <a:ext cx="4032448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77890" y="2972948"/>
            <a:ext cx="4059881" cy="30449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4266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116632"/>
            <a:ext cx="4363695" cy="1077218"/>
          </a:xfrm>
        </p:spPr>
        <p:txBody>
          <a:bodyPr/>
          <a:lstStyle/>
          <a:p>
            <a:r>
              <a:rPr lang="ru-RU" dirty="0" smtClean="0"/>
              <a:t>План мероприятий по</a:t>
            </a:r>
            <a:br>
              <a:rPr lang="ru-RU" dirty="0" smtClean="0"/>
            </a:br>
            <a:r>
              <a:rPr lang="ru-RU" dirty="0" smtClean="0"/>
              <a:t> устранению проблем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03547" y="1415403"/>
            <a:ext cx="82089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383FC2"/>
                </a:solidFill>
              </a:rPr>
              <a:t>Работа с воспитанниками</a:t>
            </a:r>
            <a:endParaRPr lang="ru-RU" sz="1600" b="1" dirty="0">
              <a:solidFill>
                <a:srgbClr val="383FC2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0408869"/>
              </p:ext>
            </p:extLst>
          </p:nvPr>
        </p:nvGraphicFramePr>
        <p:xfrm>
          <a:off x="287524" y="1844824"/>
          <a:ext cx="8640958" cy="41632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3470">
                  <a:extLst>
                    <a:ext uri="{9D8B030D-6E8A-4147-A177-3AD203B41FA5}">
                      <a16:colId xmlns:a16="http://schemas.microsoft.com/office/drawing/2014/main" xmlns="" val="486729381"/>
                    </a:ext>
                  </a:extLst>
                </a:gridCol>
                <a:gridCol w="1214019">
                  <a:extLst>
                    <a:ext uri="{9D8B030D-6E8A-4147-A177-3AD203B41FA5}">
                      <a16:colId xmlns:a16="http://schemas.microsoft.com/office/drawing/2014/main" xmlns="" val="4210554860"/>
                    </a:ext>
                  </a:extLst>
                </a:gridCol>
                <a:gridCol w="1913269">
                  <a:extLst>
                    <a:ext uri="{9D8B030D-6E8A-4147-A177-3AD203B41FA5}">
                      <a16:colId xmlns:a16="http://schemas.microsoft.com/office/drawing/2014/main" xmlns="" val="3598493233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xmlns="" val="4182096194"/>
                    </a:ext>
                  </a:extLst>
                </a:gridCol>
              </a:tblGrid>
              <a:tr h="322576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383FC2"/>
                          </a:solidFill>
                        </a:rPr>
                        <a:t>мероприятие</a:t>
                      </a:r>
                      <a:endParaRPr lang="ru-RU" sz="1600" b="1" dirty="0">
                        <a:solidFill>
                          <a:srgbClr val="383FC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383FC2"/>
                          </a:solidFill>
                        </a:rPr>
                        <a:t>сроки</a:t>
                      </a:r>
                      <a:endParaRPr lang="ru-RU" sz="1600" b="1" dirty="0">
                        <a:solidFill>
                          <a:srgbClr val="383FC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383FC2"/>
                          </a:solidFill>
                        </a:rPr>
                        <a:t>ответственный</a:t>
                      </a:r>
                      <a:endParaRPr lang="ru-RU" sz="1600" b="1" dirty="0">
                        <a:solidFill>
                          <a:srgbClr val="383FC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383FC2"/>
                          </a:solidFill>
                        </a:rPr>
                        <a:t>статус</a:t>
                      </a:r>
                      <a:endParaRPr lang="ru-RU" sz="1600" b="1" dirty="0">
                        <a:solidFill>
                          <a:srgbClr val="383FC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08716747"/>
                  </a:ext>
                </a:extLst>
              </a:tr>
              <a:tr h="89864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Игротека для детей («Кто быстрее?»,</a:t>
                      </a:r>
                      <a:r>
                        <a:rPr lang="ru-RU" sz="1400" baseline="0" dirty="0" smtClean="0"/>
                        <a:t> «Одень куклу на физкультуру», «Если хочешь физкультурой заниматься- надо быстро одеваться!»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январь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Щербакова Н.А.</a:t>
                      </a:r>
                      <a:endParaRPr lang="ru-RU" sz="1400" baseline="0" dirty="0" smtClean="0"/>
                    </a:p>
                    <a:p>
                      <a:r>
                        <a:rPr lang="ru-RU" sz="1400" baseline="0" dirty="0" smtClean="0"/>
                        <a:t>воспитатель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выполнено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44953652"/>
                  </a:ext>
                </a:extLst>
              </a:tr>
              <a:tr h="49006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Цикл занятий «На физкультуру я умею быстро одеваться, если только захочу»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февраль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Щербакова Н.А.</a:t>
                      </a:r>
                    </a:p>
                    <a:p>
                      <a:r>
                        <a:rPr lang="ru-RU" sz="1400" dirty="0" smtClean="0"/>
                        <a:t>воспитатель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выполнено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53376352"/>
                  </a:ext>
                </a:extLst>
              </a:tr>
              <a:tr h="49006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Цикл</a:t>
                      </a:r>
                      <a:r>
                        <a:rPr lang="ru-RU" sz="1400" baseline="0" dirty="0" smtClean="0"/>
                        <a:t> бесед «Уроки бережливости»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март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Черных М.Е.</a:t>
                      </a:r>
                    </a:p>
                    <a:p>
                      <a:r>
                        <a:rPr lang="ru-RU" sz="1400" dirty="0" smtClean="0"/>
                        <a:t>Ст. воспитатель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выполнено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73855595"/>
                  </a:ext>
                </a:extLst>
              </a:tr>
              <a:tr h="69186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Дидактические игры («Что носят мальчики и девочки», «Найди</a:t>
                      </a:r>
                      <a:r>
                        <a:rPr lang="ru-RU" sz="1400" baseline="0" dirty="0" smtClean="0"/>
                        <a:t> пару</a:t>
                      </a:r>
                      <a:r>
                        <a:rPr lang="ru-RU" sz="1400" dirty="0" smtClean="0"/>
                        <a:t>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апрель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aseline="0" dirty="0" err="1" smtClean="0"/>
                        <a:t>Великанова</a:t>
                      </a:r>
                      <a:r>
                        <a:rPr lang="ru-RU" sz="1400" baseline="0" dirty="0" smtClean="0"/>
                        <a:t> Е.С.</a:t>
                      </a:r>
                    </a:p>
                    <a:p>
                      <a:r>
                        <a:rPr lang="ru-RU" sz="1400" baseline="0" dirty="0" smtClean="0"/>
                        <a:t>Учитель-дефектолог</a:t>
                      </a:r>
                      <a:endParaRPr lang="ru-RU" sz="1400" dirty="0" smtClean="0"/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выполнено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69643166"/>
                  </a:ext>
                </a:extLst>
              </a:tr>
              <a:tr h="74951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Создание фото альбомов «Быстрые ловкие, умелые»,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Май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Щербакова Н.А.</a:t>
                      </a:r>
                    </a:p>
                    <a:p>
                      <a:r>
                        <a:rPr lang="ru-RU" sz="1400" dirty="0" smtClean="0"/>
                        <a:t>воспитатель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выполнено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52418499"/>
                  </a:ext>
                </a:extLst>
              </a:tr>
              <a:tr h="34593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520483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270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60648"/>
            <a:ext cx="5688632" cy="1008112"/>
          </a:xfrm>
        </p:spPr>
        <p:txBody>
          <a:bodyPr/>
          <a:lstStyle/>
          <a:p>
            <a:r>
              <a:rPr lang="ru-RU" dirty="0"/>
              <a:t>План мероприятий по</a:t>
            </a:r>
            <a:br>
              <a:rPr lang="ru-RU" dirty="0"/>
            </a:br>
            <a:r>
              <a:rPr lang="ru-RU" dirty="0"/>
              <a:t> устранению проблем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1147" y="1484784"/>
            <a:ext cx="8363341" cy="288032"/>
          </a:xfrm>
        </p:spPr>
        <p:txBody>
          <a:bodyPr/>
          <a:lstStyle/>
          <a:p>
            <a:pPr marL="0" indent="0" algn="ctr">
              <a:buNone/>
            </a:pPr>
            <a:r>
              <a:rPr lang="ru-RU" sz="1600" b="1" dirty="0">
                <a:solidFill>
                  <a:srgbClr val="383FC2"/>
                </a:solidFill>
              </a:rPr>
              <a:t>Работа с </a:t>
            </a:r>
            <a:r>
              <a:rPr lang="ru-RU" sz="1600" b="1" dirty="0" smtClean="0">
                <a:solidFill>
                  <a:srgbClr val="383FC2"/>
                </a:solidFill>
              </a:rPr>
              <a:t>родителями</a:t>
            </a:r>
            <a:endParaRPr lang="ru-RU" sz="1600" b="1" dirty="0">
              <a:solidFill>
                <a:srgbClr val="383FC2"/>
              </a:solidFill>
            </a:endParaRP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4424821"/>
              </p:ext>
            </p:extLst>
          </p:nvPr>
        </p:nvGraphicFramePr>
        <p:xfrm>
          <a:off x="251520" y="1988839"/>
          <a:ext cx="8712968" cy="3921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7693">
                  <a:extLst>
                    <a:ext uri="{9D8B030D-6E8A-4147-A177-3AD203B41FA5}">
                      <a16:colId xmlns:a16="http://schemas.microsoft.com/office/drawing/2014/main" xmlns="" val="2152277726"/>
                    </a:ext>
                  </a:extLst>
                </a:gridCol>
                <a:gridCol w="1464364">
                  <a:extLst>
                    <a:ext uri="{9D8B030D-6E8A-4147-A177-3AD203B41FA5}">
                      <a16:colId xmlns:a16="http://schemas.microsoft.com/office/drawing/2014/main" xmlns="" val="399203800"/>
                    </a:ext>
                  </a:extLst>
                </a:gridCol>
                <a:gridCol w="2123328">
                  <a:extLst>
                    <a:ext uri="{9D8B030D-6E8A-4147-A177-3AD203B41FA5}">
                      <a16:colId xmlns:a16="http://schemas.microsoft.com/office/drawing/2014/main" xmlns="" val="164692364"/>
                    </a:ext>
                  </a:extLst>
                </a:gridCol>
                <a:gridCol w="1537583">
                  <a:extLst>
                    <a:ext uri="{9D8B030D-6E8A-4147-A177-3AD203B41FA5}">
                      <a16:colId xmlns:a16="http://schemas.microsoft.com/office/drawing/2014/main" xmlns="" val="31241444"/>
                    </a:ext>
                  </a:extLst>
                </a:gridCol>
              </a:tblGrid>
              <a:tr h="42174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383FC2"/>
                          </a:solidFill>
                        </a:rPr>
                        <a:t>мероприятия</a:t>
                      </a:r>
                      <a:endParaRPr lang="ru-RU" sz="1600" dirty="0">
                        <a:solidFill>
                          <a:srgbClr val="383FC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383FC2"/>
                          </a:solidFill>
                        </a:rPr>
                        <a:t>сроки</a:t>
                      </a:r>
                      <a:endParaRPr lang="ru-RU" sz="1600" dirty="0">
                        <a:solidFill>
                          <a:srgbClr val="383FC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383FC2"/>
                          </a:solidFill>
                        </a:rPr>
                        <a:t>ответственный</a:t>
                      </a:r>
                      <a:endParaRPr lang="ru-RU" sz="1600" dirty="0">
                        <a:solidFill>
                          <a:srgbClr val="383FC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383FC2"/>
                          </a:solidFill>
                        </a:rPr>
                        <a:t>статус</a:t>
                      </a:r>
                      <a:endParaRPr lang="ru-RU" sz="1600" dirty="0">
                        <a:solidFill>
                          <a:srgbClr val="383FC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84329254"/>
                  </a:ext>
                </a:extLst>
              </a:tr>
              <a:tr h="49330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Родительское собрание «Что такое бережливое производство»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Январь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Черных М.Е.</a:t>
                      </a:r>
                    </a:p>
                    <a:p>
                      <a:pPr algn="l"/>
                      <a:r>
                        <a:rPr lang="ru-RU" sz="1400" dirty="0" smtClean="0"/>
                        <a:t>ст. воспитатель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выполнено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63704996"/>
                  </a:ext>
                </a:extLst>
              </a:tr>
              <a:tr h="49330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Приобретение карманов для одежды для физкультуры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февраль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Щербакова Н.А.</a:t>
                      </a:r>
                    </a:p>
                    <a:p>
                      <a:pPr algn="l"/>
                      <a:r>
                        <a:rPr lang="ru-RU" sz="1400" dirty="0" smtClean="0"/>
                        <a:t>воспитатель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выполнено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85455783"/>
                  </a:ext>
                </a:extLst>
              </a:tr>
              <a:tr h="69643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Родительские 5-ти минутки «Порядок в шкафу», «Одеваемся быстро на физкультуру 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март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Щербакова Н.А.</a:t>
                      </a:r>
                    </a:p>
                    <a:p>
                      <a:r>
                        <a:rPr lang="ru-RU" sz="1400" dirty="0" smtClean="0"/>
                        <a:t>воспитатель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выполнено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34571778"/>
                  </a:ext>
                </a:extLst>
              </a:tr>
              <a:tr h="7544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Консультация «Как воспитывать бережливость у ребенка»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апрель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err="1" smtClean="0"/>
                        <a:t>Великанова</a:t>
                      </a:r>
                      <a:r>
                        <a:rPr lang="ru-RU" sz="1400" dirty="0" smtClean="0"/>
                        <a:t> Е.С.</a:t>
                      </a:r>
                    </a:p>
                    <a:p>
                      <a:pPr algn="l"/>
                      <a:r>
                        <a:rPr lang="ru-RU" sz="1400" dirty="0" smtClean="0"/>
                        <a:t>Учитель-дефектолог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выполнено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49193060"/>
                  </a:ext>
                </a:extLst>
              </a:tr>
              <a:tr h="421748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Информационная листовка «Наши результаты»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Май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Щербакова Н.А.</a:t>
                      </a:r>
                    </a:p>
                    <a:p>
                      <a:pPr algn="l"/>
                      <a:r>
                        <a:rPr lang="ru-RU" sz="1400" dirty="0" smtClean="0"/>
                        <a:t>воспитатель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выполнено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89607939"/>
                  </a:ext>
                </a:extLst>
              </a:tr>
              <a:tr h="42174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365168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682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6020" y="260648"/>
            <a:ext cx="4849726" cy="584775"/>
          </a:xfrm>
        </p:spPr>
        <p:txBody>
          <a:bodyPr/>
          <a:lstStyle/>
          <a:p>
            <a:r>
              <a:rPr lang="ru-RU" dirty="0" smtClean="0"/>
              <a:t>Достигнутые результаты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781874"/>
              </p:ext>
            </p:extLst>
          </p:nvPr>
        </p:nvGraphicFramePr>
        <p:xfrm>
          <a:off x="467544" y="1700808"/>
          <a:ext cx="7927815" cy="36454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936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928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4139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216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Наименование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цели, ед. изм.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05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Текущий показатель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05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Целевой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показатель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05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90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kern="12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</a:rPr>
                        <a:t>Одевание 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</a:rPr>
                        <a:t>на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</a:rPr>
                        <a:t>физкультуру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05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kern="12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</a:rPr>
                        <a:t>10 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</a:rPr>
                        <a:t>минут 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05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kern="12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</a:rPr>
                        <a:t>5 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</a:rPr>
                        <a:t>минут 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05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035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kern="12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</a:rPr>
                        <a:t>Уровень 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</a:rPr>
                        <a:t>самостоятельности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05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kern="12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</a:rPr>
                        <a:t>Ребенок 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</a:rPr>
                        <a:t>одевается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</a:rPr>
                        <a:t>самостоятельно, оказываемая помощь со стороны взрослого эпизодичная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05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kern="12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</a:rPr>
                        <a:t>Ребенок 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</a:rPr>
                        <a:t>одевается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</a:rPr>
                        <a:t>самостоятельно, без помощи взрослого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05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255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555</TotalTime>
  <Words>550</Words>
  <Application>Microsoft Office PowerPoint</Application>
  <PresentationFormat>Экран (4:3)</PresentationFormat>
  <Paragraphs>179</Paragraphs>
  <Slides>15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Оформление по умолчанию</vt:lpstr>
      <vt:lpstr>Документ</vt:lpstr>
      <vt:lpstr>«Организация процесса подготовки к занятиям по физической культуре в старших группах»</vt:lpstr>
      <vt:lpstr>Паспорт проекта</vt:lpstr>
      <vt:lpstr>Команда проекта</vt:lpstr>
      <vt:lpstr>Карта текущего состояния процесса</vt:lpstr>
      <vt:lpstr>Пирамида проблем</vt:lpstr>
      <vt:lpstr>Карта целевого состояния процесса</vt:lpstr>
      <vt:lpstr>План мероприятий по  устранению проблем</vt:lpstr>
      <vt:lpstr>План мероприятий по  устранению проблем</vt:lpstr>
      <vt:lpstr>Достигнутые результаты</vt:lpstr>
      <vt:lpstr>Достигнутые результаты</vt:lpstr>
      <vt:lpstr>Достигнутые результаты</vt:lpstr>
      <vt:lpstr>Достигнутые результаты</vt:lpstr>
      <vt:lpstr>Визуализация  (фотографии «Было» – «Стало») </vt:lpstr>
      <vt:lpstr>Визуализация  (фотографии «Стало») </vt:lpstr>
      <vt:lpstr>Результаты проекта.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Арам Аракелян</dc:creator>
  <cp:lastModifiedBy>мой</cp:lastModifiedBy>
  <cp:revision>624</cp:revision>
  <cp:lastPrinted>2019-11-28T06:12:21Z</cp:lastPrinted>
  <dcterms:created xsi:type="dcterms:W3CDTF">2007-01-29T08:57:19Z</dcterms:created>
  <dcterms:modified xsi:type="dcterms:W3CDTF">2023-06-22T02:18:47Z</dcterms:modified>
</cp:coreProperties>
</file>