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0" r:id="rId3"/>
    <p:sldId id="281" r:id="rId4"/>
    <p:sldId id="259" r:id="rId5"/>
    <p:sldId id="260" r:id="rId6"/>
    <p:sldId id="282" r:id="rId7"/>
    <p:sldId id="286" r:id="rId8"/>
    <p:sldId id="283" r:id="rId9"/>
    <p:sldId id="262" r:id="rId10"/>
    <p:sldId id="284" r:id="rId11"/>
    <p:sldId id="285" r:id="rId12"/>
    <p:sldId id="278" r:id="rId13"/>
  </p:sldIdLst>
  <p:sldSz cx="9144000" cy="6858000" type="screen4x3"/>
  <p:notesSz cx="6888163" cy="1002188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383FC2"/>
    <a:srgbClr val="C7CDD7"/>
    <a:srgbClr val="000066"/>
    <a:srgbClr val="327FBE"/>
    <a:srgbClr val="E5F6FB"/>
    <a:srgbClr val="AFF7FF"/>
    <a:srgbClr val="D1FBFF"/>
    <a:srgbClr val="0091FE"/>
    <a:srgbClr val="5D9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4" autoAdjust="0"/>
    <p:restoredTop sz="99645" autoAdjust="0"/>
  </p:normalViewPr>
  <p:slideViewPr>
    <p:cSldViewPr>
      <p:cViewPr>
        <p:scale>
          <a:sx n="90" d="100"/>
          <a:sy n="90" d="100"/>
        </p:scale>
        <p:origin x="-954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013" cy="5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542" y="0"/>
            <a:ext cx="2984013" cy="5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18630"/>
            <a:ext cx="2984013" cy="5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542" y="9518630"/>
            <a:ext cx="2984013" cy="5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013" cy="5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542" y="0"/>
            <a:ext cx="2984013" cy="5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2475"/>
            <a:ext cx="5011737" cy="3757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495" y="4760116"/>
            <a:ext cx="5511174" cy="451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8630"/>
            <a:ext cx="2984013" cy="5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542" y="9518630"/>
            <a:ext cx="2984013" cy="5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32856"/>
            <a:ext cx="7174361" cy="369332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«Оптимизация навигации в ДОУ»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56992"/>
            <a:ext cx="4645024" cy="1040285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Руководитель проекта: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Черных М.Е. старший воспитатель , 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Великанова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Е.С.-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учитель-дефектолог;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Непомнящих Д.В. – учитель-логопед.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339752" y="332656"/>
            <a:ext cx="5112568" cy="824841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</a:p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</a:p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«Детский сад № 223»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632521" cy="107721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Визуализация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(фотографии «Было» – «Стало»)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836D~1\AppData\Local\Temp\Rar$DIa0.818\IMG_20240112_122018_5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1"/>
          <a:stretch/>
        </p:blipFill>
        <p:spPr bwMode="auto">
          <a:xfrm>
            <a:off x="1811700" y="1196752"/>
            <a:ext cx="2401194" cy="2339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836D~1\AppData\Local\Temp\Rar$DIa0.968\IMG_20240112_122018_6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1" b="7100"/>
          <a:stretch/>
        </p:blipFill>
        <p:spPr bwMode="auto">
          <a:xfrm>
            <a:off x="5004048" y="1205833"/>
            <a:ext cx="2520280" cy="2330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836D~1\AppData\Local\Temp\Rar$DIa0.230\IMG_20240112_121924_4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5755"/>
            <a:ext cx="3168346" cy="2376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836D~1\AppData\Local\Temp\Rar$DIa0.283\IMG_20240112_121924_9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4"/>
          <a:stretch/>
        </p:blipFill>
        <p:spPr bwMode="auto">
          <a:xfrm>
            <a:off x="3419872" y="3653284"/>
            <a:ext cx="2563763" cy="3010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836D~1\AppData\Local\Temp\Rar$DIa0.651\IMG_20240112_121925_17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/>
          <a:stretch/>
        </p:blipFill>
        <p:spPr bwMode="auto">
          <a:xfrm>
            <a:off x="6109661" y="4045755"/>
            <a:ext cx="2907706" cy="2418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91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88542" y="116632"/>
            <a:ext cx="4686668" cy="1077218"/>
          </a:xfrm>
        </p:spPr>
        <p:txBody>
          <a:bodyPr/>
          <a:lstStyle/>
          <a:p>
            <a:r>
              <a:rPr lang="ru-RU" dirty="0" smtClean="0"/>
              <a:t>Визуализация </a:t>
            </a:r>
            <a:br>
              <a:rPr lang="ru-RU" dirty="0" smtClean="0"/>
            </a:br>
            <a:r>
              <a:rPr lang="ru-RU" dirty="0" smtClean="0"/>
              <a:t>(фотографии «Стало») </a:t>
            </a:r>
            <a:endParaRPr lang="ru-RU" dirty="0"/>
          </a:p>
        </p:txBody>
      </p:sp>
      <p:pic>
        <p:nvPicPr>
          <p:cNvPr id="5122" name="Picture 2" descr="C:\Users\836D~1\AppData\Local\Temp\Rar$DIa0.179\IMG_20240112_123032_7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795886" cy="5061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836D~1\AppData\Local\Temp\Rar$DIa0.962\IMG202401121231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t="1805" r="16850"/>
          <a:stretch/>
        </p:blipFill>
        <p:spPr bwMode="auto">
          <a:xfrm>
            <a:off x="395536" y="1920362"/>
            <a:ext cx="4104456" cy="4350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16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6640" y="116632"/>
            <a:ext cx="4070473" cy="1077218"/>
          </a:xfrm>
        </p:spPr>
        <p:txBody>
          <a:bodyPr/>
          <a:lstStyle/>
          <a:p>
            <a:r>
              <a:rPr lang="ru-RU" dirty="0"/>
              <a:t>Результаты </a:t>
            </a:r>
            <a:r>
              <a:rPr lang="ru-RU" dirty="0" smtClean="0"/>
              <a:t>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628800"/>
            <a:ext cx="82306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lvl="0" indent="-342900" algn="l" eaLnBrk="1" hangingPunct="1"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Сократилось </a:t>
            </a:r>
            <a:r>
              <a:rPr lang="ru-RU" sz="28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процесса движения участников образовательных отношений и посетителей </a:t>
            </a:r>
            <a:r>
              <a:rPr lang="ru-RU" sz="28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зданию ДОУ</a:t>
            </a:r>
          </a:p>
          <a:p>
            <a:pPr marL="342900" lvl="0" indent="-342900" algn="l" eaLnBrk="1" hangingPunct="1">
              <a:buFont typeface="Wingdings" pitchFamily="2" charset="2"/>
              <a:buChar char="q"/>
            </a:pPr>
            <a:endParaRPr lang="ru-RU" sz="2800" b="1" dirty="0" smtClean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eaLnBrk="1" hangingPunct="1"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Улучшилось </a:t>
            </a:r>
            <a:r>
              <a:rPr lang="ru-RU" sz="28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 психологическое состояние участников и посетителей образовательных отношений</a:t>
            </a:r>
            <a:endParaRPr lang="ru-RU" sz="28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04665"/>
            <a:ext cx="3467616" cy="648072"/>
          </a:xfrm>
        </p:spPr>
        <p:txBody>
          <a:bodyPr/>
          <a:lstStyle/>
          <a:p>
            <a:r>
              <a:rPr lang="ru-RU" dirty="0"/>
              <a:t>Паспорт проекта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318804"/>
              </p:ext>
            </p:extLst>
          </p:nvPr>
        </p:nvGraphicFramePr>
        <p:xfrm>
          <a:off x="175418" y="1052737"/>
          <a:ext cx="8793163" cy="494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Документ" r:id="rId3" imgW="10481309" imgH="6721297" progId="Word.Document.12">
                  <p:embed/>
                </p:oleObj>
              </mc:Choice>
              <mc:Fallback>
                <p:oleObj name="Документ" r:id="rId3" imgW="10481309" imgH="67212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418" y="1052737"/>
                        <a:ext cx="8793163" cy="494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3" name="Picture 2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1" t="10409" r="6574" b="10655"/>
          <a:stretch/>
        </p:blipFill>
        <p:spPr bwMode="auto">
          <a:xfrm>
            <a:off x="502387" y="1142256"/>
            <a:ext cx="7940202" cy="5599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1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467616" cy="584775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53388" y="1340768"/>
            <a:ext cx="452525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Черных Марина Евгеньевна  – </a:t>
            </a:r>
          </a:p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старший воспитатель, руководитель проекта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74840" y="2931929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>
                <a:solidFill>
                  <a:srgbClr val="002060"/>
                </a:solidFill>
              </a:rPr>
              <a:t>Великанова Елена Сергеевна – учитель-дефектолог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4869159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Непомнящих Дарья Васильевна – учитель-логопед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8" t="19030" r="6001" b="38264"/>
          <a:stretch/>
        </p:blipFill>
        <p:spPr>
          <a:xfrm>
            <a:off x="2287140" y="2352290"/>
            <a:ext cx="1728192" cy="2098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836D~1\AppData\Local\Temp\Rar$DIa0.007\IMG-808f8191261e7163c7a9c30e76dcbd5e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 b="8333"/>
          <a:stretch/>
        </p:blipFill>
        <p:spPr bwMode="auto">
          <a:xfrm>
            <a:off x="4283968" y="4245503"/>
            <a:ext cx="1512168" cy="213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Методический кабинет\детский сад 223\Фото Черных М.Е., старший воспитатель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96" t="24372" r="32621" b="25906"/>
          <a:stretch/>
        </p:blipFill>
        <p:spPr bwMode="auto">
          <a:xfrm>
            <a:off x="467544" y="471784"/>
            <a:ext cx="1819596" cy="228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1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79310" cy="584775"/>
          </a:xfrm>
        </p:spPr>
        <p:txBody>
          <a:bodyPr/>
          <a:lstStyle/>
          <a:p>
            <a:r>
              <a:rPr lang="ru-RU" dirty="0" smtClean="0"/>
              <a:t>Карта текущего состояния процесса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01291" y="1280768"/>
            <a:ext cx="2500858" cy="138554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278" y="1388765"/>
            <a:ext cx="23988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Родители и посетители путаются в поиске нужного объекта на территории и в помещении ДОУ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260574" y="1273732"/>
            <a:ext cx="2469207" cy="138554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2580" y="1602242"/>
            <a:ext cx="201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Поиск объекта на территории ДОУ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6048164" y="1261561"/>
            <a:ext cx="2520280" cy="138554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90543" y="1602242"/>
            <a:ext cx="2019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нужного помещения внутри здания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043608" y="2810140"/>
            <a:ext cx="100811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3608" y="290452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минут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3891103" y="2823219"/>
            <a:ext cx="100811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6804248" y="2806388"/>
            <a:ext cx="100811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04248" y="290828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минут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76145" y="292135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минут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ятно 1 30"/>
          <p:cNvSpPr/>
          <p:nvPr/>
        </p:nvSpPr>
        <p:spPr bwMode="auto">
          <a:xfrm>
            <a:off x="189222" y="4005064"/>
            <a:ext cx="2448272" cy="2088232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5266" y="465313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показателей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1-3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3347864" y="3789040"/>
            <a:ext cx="5184576" cy="24482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55876" y="3903096"/>
            <a:ext cx="49685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объем потраченного времени на поиске объектов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 (законных представителей)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среднем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минут</a:t>
            </a:r>
          </a:p>
        </p:txBody>
      </p:sp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Блок-схема: ссылка на другую страницу 24"/>
          <p:cNvSpPr/>
          <p:nvPr/>
        </p:nvSpPr>
        <p:spPr bwMode="auto">
          <a:xfrm rot="16200000">
            <a:off x="5121385" y="3618345"/>
            <a:ext cx="523655" cy="4858294"/>
          </a:xfrm>
          <a:prstGeom prst="flowChartOffpage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Блок-схема: ссылка на другую страницу 23"/>
          <p:cNvSpPr/>
          <p:nvPr/>
        </p:nvSpPr>
        <p:spPr bwMode="auto">
          <a:xfrm rot="16200000">
            <a:off x="4557223" y="2694143"/>
            <a:ext cx="563475" cy="4074590"/>
          </a:xfrm>
          <a:prstGeom prst="flowChartOffpage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Блок-схема: ссылка на другую страницу 11"/>
          <p:cNvSpPr/>
          <p:nvPr/>
        </p:nvSpPr>
        <p:spPr bwMode="auto">
          <a:xfrm rot="16200000">
            <a:off x="3864512" y="1929424"/>
            <a:ext cx="550880" cy="3168352"/>
          </a:xfrm>
          <a:prstGeom prst="flowChartOffpageConnec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203" y="332656"/>
            <a:ext cx="3899594" cy="584775"/>
          </a:xfrm>
        </p:spPr>
        <p:txBody>
          <a:bodyPr/>
          <a:lstStyle/>
          <a:p>
            <a:r>
              <a:rPr lang="ru-RU" dirty="0"/>
              <a:t>Пирамида проблем</a:t>
            </a:r>
          </a:p>
        </p:txBody>
      </p:sp>
      <p:pic>
        <p:nvPicPr>
          <p:cNvPr id="9" name="Picture 2" descr="C:\Users\Администратор\Desktop\1671791839_idei-club-p-piramida-dlya-okon-dizain-oboi-7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3" t="1480" r="27365" b="49412"/>
          <a:stretch/>
        </p:blipFill>
        <p:spPr bwMode="auto">
          <a:xfrm>
            <a:off x="276402" y="2865418"/>
            <a:ext cx="4293956" cy="3575431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26208" y="3227907"/>
            <a:ext cx="2262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уровень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 выявлено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888" y="444970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Региональный уровень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 выявлено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19972" y="5785665"/>
            <a:ext cx="2973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организации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723011" y="972326"/>
            <a:ext cx="7036534" cy="166458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584" y="1112121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AutoNum type="arabicPeriod"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здании ДОУ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 передвижения.</a:t>
            </a:r>
          </a:p>
          <a:p>
            <a:pPr marL="228600" indent="-228600" algn="l">
              <a:buAutoNum type="arabicPeriod" startAt="2"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Отвлечение сотрудников для ответов на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 (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расположено и как найти).</a:t>
            </a:r>
          </a:p>
          <a:p>
            <a:pPr marL="228600" indent="-228600" algn="l">
              <a:buAutoNum type="arabicPeriod" startAt="3"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времени участников образовательных отношений</a:t>
            </a:r>
          </a:p>
          <a:p>
            <a:pPr algn="l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 посетителей при поиске нужного помещения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здании ДОУ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 algn="l">
              <a:buAutoNum type="arabicPeriod" startAt="4"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 нестабильное психологическое состояние</a:t>
            </a:r>
          </a:p>
          <a:p>
            <a:pPr algn="l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участников образовательных отношений и посетителей.</a:t>
            </a:r>
          </a:p>
        </p:txBody>
      </p:sp>
      <p:sp>
        <p:nvSpPr>
          <p:cNvPr id="26" name="Пятно 1 25"/>
          <p:cNvSpPr/>
          <p:nvPr/>
        </p:nvSpPr>
        <p:spPr bwMode="auto">
          <a:xfrm>
            <a:off x="827584" y="5726287"/>
            <a:ext cx="576064" cy="642410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1406" y="5878215"/>
            <a:ext cx="348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ятно 1 27"/>
          <p:cNvSpPr/>
          <p:nvPr/>
        </p:nvSpPr>
        <p:spPr bwMode="auto">
          <a:xfrm>
            <a:off x="1700239" y="5573714"/>
            <a:ext cx="576064" cy="642410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0844" y="5726287"/>
            <a:ext cx="348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ятно 1 29"/>
          <p:cNvSpPr/>
          <p:nvPr/>
        </p:nvSpPr>
        <p:spPr bwMode="auto">
          <a:xfrm>
            <a:off x="2635358" y="5743636"/>
            <a:ext cx="576064" cy="642410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ятно 1 30"/>
          <p:cNvSpPr/>
          <p:nvPr/>
        </p:nvSpPr>
        <p:spPr bwMode="auto">
          <a:xfrm>
            <a:off x="3381387" y="5557010"/>
            <a:ext cx="576064" cy="642410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49180" y="5855962"/>
            <a:ext cx="348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95209" y="5687253"/>
            <a:ext cx="348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070655" cy="584775"/>
          </a:xfrm>
        </p:spPr>
        <p:txBody>
          <a:bodyPr/>
          <a:lstStyle/>
          <a:p>
            <a:r>
              <a:rPr lang="ru-RU" dirty="0" smtClean="0"/>
              <a:t>Карта целевого состояния процесса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8455" y="1700808"/>
            <a:ext cx="88855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1. Создать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четкую, яркую, понятную систему навигации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внутри здания ДОУ;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Шаг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Сделать план-схему расположения всех объектов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здании ДОУ;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6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688632" cy="1008112"/>
          </a:xfrm>
        </p:spPr>
        <p:txBody>
          <a:bodyPr/>
          <a:lstStyle/>
          <a:p>
            <a:r>
              <a:rPr lang="ru-RU" dirty="0"/>
              <a:t>План мероприятий по</a:t>
            </a:r>
            <a:br>
              <a:rPr lang="ru-RU" dirty="0"/>
            </a:br>
            <a:r>
              <a:rPr lang="ru-RU" dirty="0"/>
              <a:t> устранению проблем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902626"/>
              </p:ext>
            </p:extLst>
          </p:nvPr>
        </p:nvGraphicFramePr>
        <p:xfrm>
          <a:off x="467544" y="1556792"/>
          <a:ext cx="8208912" cy="4060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="" xmlns:a16="http://schemas.microsoft.com/office/drawing/2014/main" val="2152277726"/>
                    </a:ext>
                  </a:extLst>
                </a:gridCol>
                <a:gridCol w="3456384">
                  <a:extLst>
                    <a:ext uri="{9D8B030D-6E8A-4147-A177-3AD203B41FA5}">
                      <a16:colId xmlns="" xmlns:a16="http://schemas.microsoft.com/office/drawing/2014/main" val="164692364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312414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3366"/>
                          </a:solidFill>
                        </a:rPr>
                        <a:t>Проблема</a:t>
                      </a:r>
                      <a:endParaRPr lang="ru-RU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3366"/>
                          </a:solidFill>
                        </a:rPr>
                        <a:t>Решение проблем</a:t>
                      </a:r>
                      <a:endParaRPr lang="ru-RU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3366"/>
                          </a:solidFill>
                        </a:rPr>
                        <a:t>Статус</a:t>
                      </a:r>
                      <a:endParaRPr lang="ru-RU" sz="1600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84329254"/>
                  </a:ext>
                </a:extLst>
              </a:tr>
              <a:tr h="786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в здании ДОУ схемы – навигации, баннеров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Нанесение визуальных знаков (знаков дополнительной информации: таблички, обозначающие группу) и удобной навигации на дверях ДОУ устранит причину автоматически</a:t>
                      </a:r>
                    </a:p>
                    <a:p>
                      <a:endParaRPr lang="ru-RU" sz="1400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400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3704996"/>
                  </a:ext>
                </a:extLst>
              </a:tr>
              <a:tr h="78472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Потеря времени участников образовательных отношений и посетителей при поиске нужного помещения на территории  ДОУ</a:t>
                      </a:r>
                    </a:p>
                    <a:p>
                      <a:endParaRPr lang="ru-RU" sz="1400" b="1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план-схемы навигации в здании ДОУ, размещение план-схемы,</a:t>
                      </a:r>
                      <a:r>
                        <a:rPr lang="ru-RU" sz="1400" baseline="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доступном месте</a:t>
                      </a:r>
                      <a:endParaRPr lang="ru-RU" sz="1400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4571778"/>
                  </a:ext>
                </a:extLst>
              </a:tr>
              <a:tr h="116491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Эмоционально нестабильное психологическое состояние участников образовательных отношений и посетителей </a:t>
                      </a:r>
                      <a:endParaRPr lang="ru-RU" sz="1400" b="1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Удовлетворённость участников образовательных отношений и посетителей в поиске нужного объекта внутри ДОУ </a:t>
                      </a:r>
                    </a:p>
                    <a:p>
                      <a:endParaRPr lang="ru-RU" sz="1400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выполнено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9193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8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065692"/>
              </p:ext>
            </p:extLst>
          </p:nvPr>
        </p:nvGraphicFramePr>
        <p:xfrm>
          <a:off x="323528" y="1700808"/>
          <a:ext cx="8568952" cy="37797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БЫЛО</a:t>
                      </a:r>
                      <a:endParaRPr lang="ru-RU" sz="1600" dirty="0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СТАЛО</a:t>
                      </a:r>
                      <a:endParaRPr lang="ru-RU" sz="1600" dirty="0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244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</a:t>
                      </a:r>
                      <a:r>
                        <a:rPr lang="ru-RU" sz="1600" baseline="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четкой системы навигации </a:t>
                      </a:r>
                      <a:r>
                        <a:rPr lang="ru-RU" sz="1600" baseline="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здании ДОУ;</a:t>
                      </a:r>
                      <a:endParaRPr lang="ru-RU" sz="1600" dirty="0" smtClean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</a:t>
                      </a:r>
                      <a:r>
                        <a:rPr lang="ru-RU" sz="1400" b="1" baseline="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ДОУ четкой, яркой, понятной системы навигации по территории и в помещении;</a:t>
                      </a:r>
                      <a:endParaRPr lang="ru-RU" sz="1400" b="1" dirty="0" smtClean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Родители </a:t>
                      </a:r>
                      <a:r>
                        <a:rPr lang="ru-RU" sz="16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(законные представители) теряли время при поиске нужного объекта и помещения, специалиста</a:t>
                      </a:r>
                      <a:r>
                        <a:rPr lang="ru-RU" sz="1600" baseline="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(в среднем затрачивали </a:t>
                      </a:r>
                      <a:r>
                        <a:rPr lang="ru-RU" sz="1600" baseline="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r>
                        <a:rPr lang="ru-RU" sz="1600" baseline="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минут);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Сокращение </a:t>
                      </a:r>
                      <a:r>
                        <a:rPr lang="ru-RU" sz="1400" b="1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времени на поиск</a:t>
                      </a:r>
                      <a:r>
                        <a:rPr lang="ru-RU" sz="1400" b="1" baseline="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помещения и объекта на территории ДОУ;</a:t>
                      </a:r>
                      <a:endParaRPr lang="ru-RU" sz="1400" b="1" dirty="0" smtClean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0350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Потери</a:t>
                      </a:r>
                      <a:r>
                        <a:rPr lang="ru-RU" sz="1600" baseline="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качестве предоставляемых услуг ДОУ из-за потери времени на поиск родителями (законными представителями), посетителями;</a:t>
                      </a:r>
                      <a:endParaRPr lang="ru-RU" sz="1600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</a:t>
                      </a:r>
                      <a:r>
                        <a:rPr lang="ru-RU" sz="1400" b="1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качества предоставляемых услуг родителям (законным представителям) за счет сокращения времени на поиск нужного</a:t>
                      </a:r>
                      <a:r>
                        <a:rPr lang="ru-RU" sz="1400" b="1" baseline="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помещения </a:t>
                      </a:r>
                      <a:r>
                        <a:rPr lang="ru-RU" sz="1400" b="1" baseline="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здании ДОУ</a:t>
                      </a:r>
                      <a:r>
                        <a:rPr lang="ru-RU" sz="1400" b="1" baseline="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400" b="1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5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321477"/>
              </p:ext>
            </p:extLst>
          </p:nvPr>
        </p:nvGraphicFramePr>
        <p:xfrm>
          <a:off x="899592" y="1772816"/>
          <a:ext cx="7021685" cy="259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3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75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4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единицы</a:t>
                      </a:r>
                      <a:r>
                        <a:rPr lang="ru-RU" sz="1400" baseline="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измерения)</a:t>
                      </a:r>
                      <a:endParaRPr lang="ru-RU" sz="1400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400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81099"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Время, потраченное родителями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(законными представителями) 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посетителями ДОУ на поиск нужного помещения или специалиста.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baseline="0" dirty="0" smtClean="0">
                        <a:solidFill>
                          <a:srgbClr val="0033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  </a:t>
                      </a:r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Удовлетворенность качеством предоставляемых услуг</a:t>
                      </a:r>
                      <a:endParaRPr lang="ru-RU" sz="1400" b="1" kern="1200" dirty="0" smtClean="0">
                        <a:solidFill>
                          <a:srgbClr val="0033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минут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85% </a:t>
                      </a:r>
                      <a:endParaRPr lang="ru-RU" sz="1400" b="1" kern="1200" dirty="0" smtClean="0">
                        <a:solidFill>
                          <a:srgbClr val="0033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</a:t>
                      </a:r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минут</a:t>
                      </a:r>
                    </a:p>
                    <a:p>
                      <a:pPr marL="0" algn="ctr" defTabSz="914400" rtl="0" eaLnBrk="1" latinLnBrk="0" hangingPunct="1"/>
                      <a:endParaRPr lang="ru-RU" sz="1400" b="1" kern="1200" dirty="0" smtClean="0">
                        <a:solidFill>
                          <a:srgbClr val="0033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400" b="1" kern="1200" dirty="0" smtClean="0">
                        <a:solidFill>
                          <a:srgbClr val="0033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400" b="1" kern="1200" dirty="0" smtClean="0">
                        <a:solidFill>
                          <a:srgbClr val="0033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400" b="1" kern="1200" dirty="0" smtClean="0">
                        <a:solidFill>
                          <a:srgbClr val="0033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  <a:endParaRPr lang="ru-RU" sz="1400" b="1" kern="1200" dirty="0" smtClean="0">
                        <a:solidFill>
                          <a:srgbClr val="0033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400" b="1" kern="1200" dirty="0" smtClean="0">
                        <a:solidFill>
                          <a:srgbClr val="0033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400" b="1" kern="1200" dirty="0" smtClean="0">
                        <a:solidFill>
                          <a:srgbClr val="0033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5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477</Words>
  <Application>Microsoft Office PowerPoint</Application>
  <PresentationFormat>Экран (4:3)</PresentationFormat>
  <Paragraphs>96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Оформление по умолчанию</vt:lpstr>
      <vt:lpstr>Документ</vt:lpstr>
      <vt:lpstr>«Оптимизация навигации в ДОУ»</vt:lpstr>
      <vt:lpstr>Паспорт проекта</vt:lpstr>
      <vt:lpstr>Команда проекта</vt:lpstr>
      <vt:lpstr>Карта текущего состояния процесса</vt:lpstr>
      <vt:lpstr>Пирамида проблем</vt:lpstr>
      <vt:lpstr>Карта целевого состояния процесса</vt:lpstr>
      <vt:lpstr>План мероприятий по  устранению проблем</vt:lpstr>
      <vt:lpstr>Достигнутые результаты</vt:lpstr>
      <vt:lpstr>Достигнутые результаты</vt:lpstr>
      <vt:lpstr>Визуализация  (фотографии «Было» – «Стало») </vt:lpstr>
      <vt:lpstr>Визуализация  (фотографии «Стало») </vt:lpstr>
      <vt:lpstr>Результаты проекта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Admin</cp:lastModifiedBy>
  <cp:revision>639</cp:revision>
  <cp:lastPrinted>2019-11-28T06:12:21Z</cp:lastPrinted>
  <dcterms:created xsi:type="dcterms:W3CDTF">2007-01-29T08:57:19Z</dcterms:created>
  <dcterms:modified xsi:type="dcterms:W3CDTF">2024-01-12T06:37:54Z</dcterms:modified>
</cp:coreProperties>
</file>